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84" d="100"/>
          <a:sy n="84" d="100"/>
        </p:scale>
        <p:origin x="1397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15E-3402-44AB-B4CC-4F72A050E3E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8EB9-B1B5-405F-9655-299AC594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8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15E-3402-44AB-B4CC-4F72A050E3E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8EB9-B1B5-405F-9655-299AC594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6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15E-3402-44AB-B4CC-4F72A050E3E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8EB9-B1B5-405F-9655-299AC594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3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15E-3402-44AB-B4CC-4F72A050E3E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8EB9-B1B5-405F-9655-299AC594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0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15E-3402-44AB-B4CC-4F72A050E3E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8EB9-B1B5-405F-9655-299AC594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15E-3402-44AB-B4CC-4F72A050E3E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8EB9-B1B5-405F-9655-299AC594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0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15E-3402-44AB-B4CC-4F72A050E3E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8EB9-B1B5-405F-9655-299AC594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8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15E-3402-44AB-B4CC-4F72A050E3E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8EB9-B1B5-405F-9655-299AC594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6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15E-3402-44AB-B4CC-4F72A050E3E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8EB9-B1B5-405F-9655-299AC594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1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15E-3402-44AB-B4CC-4F72A050E3E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8EB9-B1B5-405F-9655-299AC594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9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15E-3402-44AB-B4CC-4F72A050E3E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8EB9-B1B5-405F-9655-299AC594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AD15E-3402-44AB-B4CC-4F72A050E3E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F8EB9-B1B5-405F-9655-299AC594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87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42671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BID:  X </a:t>
            </a:r>
            <a:r>
              <a:rPr lang="en-US" sz="2400" dirty="0" err="1" smtClean="0">
                <a:cs typeface="Times New Roman" pitchFamily="18" charset="0"/>
              </a:rPr>
              <a:t>Conferencia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Anual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sobre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Compras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Gubernamentales</a:t>
            </a:r>
            <a:r>
              <a:rPr lang="en-US" sz="2400" dirty="0" smtClean="0">
                <a:cs typeface="Times New Roman" pitchFamily="18" charset="0"/>
              </a:rPr>
              <a:t> de </a:t>
            </a:r>
            <a:r>
              <a:rPr lang="en-US" sz="2400" dirty="0" err="1" smtClean="0">
                <a:cs typeface="Times New Roman" pitchFamily="18" charset="0"/>
              </a:rPr>
              <a:t>las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Américas</a:t>
            </a:r>
            <a:r>
              <a:rPr lang="en-US" sz="2400" dirty="0" smtClean="0">
                <a:cs typeface="Times New Roman" pitchFamily="18" charset="0"/>
              </a:rPr>
              <a:t>:  </a:t>
            </a:r>
            <a:r>
              <a:rPr lang="en-US" sz="2400" dirty="0" err="1" smtClean="0">
                <a:cs typeface="Times New Roman" pitchFamily="18" charset="0"/>
              </a:rPr>
              <a:t>Compras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Públicas</a:t>
            </a:r>
            <a:r>
              <a:rPr lang="en-US" sz="2400" dirty="0" smtClean="0">
                <a:cs typeface="Times New Roman" pitchFamily="18" charset="0"/>
              </a:rPr>
              <a:t> para el </a:t>
            </a:r>
            <a:r>
              <a:rPr lang="en-US" sz="2400" dirty="0" err="1" smtClean="0">
                <a:cs typeface="Times New Roman" pitchFamily="18" charset="0"/>
              </a:rPr>
              <a:t>Desarrollo</a:t>
            </a:r>
            <a:r>
              <a:rPr lang="en-US" sz="3400" dirty="0" smtClean="0">
                <a:cs typeface="Times New Roman" pitchFamily="18" charset="0"/>
              </a:rPr>
              <a:t/>
            </a:r>
            <a:br>
              <a:rPr lang="en-US" sz="3400" dirty="0" smtClean="0">
                <a:cs typeface="Times New Roman" pitchFamily="18" charset="0"/>
              </a:rPr>
            </a:br>
            <a:r>
              <a:rPr lang="en-US" sz="3400" dirty="0">
                <a:cs typeface="Times New Roman" pitchFamily="18" charset="0"/>
              </a:rPr>
              <a:t/>
            </a:r>
            <a:br>
              <a:rPr lang="en-US" sz="3400" dirty="0">
                <a:cs typeface="Times New Roman" pitchFamily="18" charset="0"/>
              </a:rPr>
            </a:br>
            <a:r>
              <a:rPr lang="en-US" sz="3400" dirty="0" smtClean="0">
                <a:cs typeface="Times New Roman" pitchFamily="18" charset="0"/>
              </a:rPr>
              <a:t>Procurement &amp; Procurement Processes:</a:t>
            </a:r>
            <a:br>
              <a:rPr lang="en-US" sz="3400" dirty="0" smtClean="0">
                <a:cs typeface="Times New Roman" pitchFamily="18" charset="0"/>
              </a:rPr>
            </a:br>
            <a:r>
              <a:rPr lang="en-US" sz="3400" dirty="0" smtClean="0">
                <a:cs typeface="Times New Roman" pitchFamily="18" charset="0"/>
              </a:rPr>
              <a:t>International Perspectives on </a:t>
            </a:r>
            <a:br>
              <a:rPr lang="en-US" sz="3400" dirty="0" smtClean="0">
                <a:cs typeface="Times New Roman" pitchFamily="18" charset="0"/>
              </a:rPr>
            </a:br>
            <a:r>
              <a:rPr lang="en-US" sz="3400" dirty="0" smtClean="0">
                <a:cs typeface="Times New Roman" pitchFamily="18" charset="0"/>
              </a:rPr>
              <a:t>Why They Matter &amp;</a:t>
            </a:r>
            <a:br>
              <a:rPr lang="en-US" sz="3400" dirty="0" smtClean="0">
                <a:cs typeface="Times New Roman" pitchFamily="18" charset="0"/>
              </a:rPr>
            </a:br>
            <a:r>
              <a:rPr lang="en-US" sz="3400" dirty="0" smtClean="0">
                <a:cs typeface="Times New Roman" pitchFamily="18" charset="0"/>
              </a:rPr>
              <a:t>What the Current Hot Topics Are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648200"/>
            <a:ext cx="3657600" cy="2014312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Daniel I. Gordon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Senior Advisor,  Government  Procurement Law Program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The George Washington University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  Law School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Washington, DC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55133"/>
            <a:ext cx="3200400" cy="139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48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500" dirty="0" smtClean="0"/>
              <a:t>Hot Topics Internationally – </a:t>
            </a:r>
            <a:br>
              <a:rPr lang="en-US" sz="3500" dirty="0" smtClean="0"/>
            </a:br>
            <a:r>
              <a:rPr lang="en-US" sz="3500" dirty="0" smtClean="0"/>
              <a:t>But Not Included in Any of the Revised International Instruments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97363"/>
          </a:xfrm>
        </p:spPr>
        <p:txBody>
          <a:bodyPr>
            <a:noAutofit/>
          </a:bodyPr>
          <a:lstStyle/>
          <a:p>
            <a:r>
              <a:rPr lang="en-US" sz="2300" dirty="0" smtClean="0"/>
              <a:t>Growing recognition of the need to focus on acquisition planning and contract management – including in the fight against corruption and the promotion of results</a:t>
            </a:r>
          </a:p>
          <a:p>
            <a:endParaRPr lang="en-US" sz="2300" dirty="0" smtClean="0"/>
          </a:p>
          <a:p>
            <a:pPr lvl="1"/>
            <a:r>
              <a:rPr lang="en-US" sz="2300" dirty="0" smtClean="0"/>
              <a:t>Key international instruments treat the procurement process as ending with award of the contract: WTO GPA, UNCITRAL Model Procurement Law, and EU Procurement Directive</a:t>
            </a:r>
          </a:p>
          <a:p>
            <a:endParaRPr lang="en-US" sz="2300" dirty="0"/>
          </a:p>
          <a:p>
            <a:r>
              <a:rPr lang="en-US" sz="2300" dirty="0" smtClean="0"/>
              <a:t>Heightened awareness of the importance of the acquisition workforce and their training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500" dirty="0" smtClean="0"/>
              <a:t>Conclusion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r>
              <a:rPr lang="en-US" sz="2300" dirty="0" smtClean="0"/>
              <a:t>This is an exciting time of change and progress in public procurement, with the profession earning more respect than ever before</a:t>
            </a:r>
          </a:p>
          <a:p>
            <a:endParaRPr lang="en-US" sz="2300" dirty="0"/>
          </a:p>
          <a:p>
            <a:r>
              <a:rPr lang="en-US" sz="2300" dirty="0" smtClean="0"/>
              <a:t>It has never been more important to learn from one another about what works and what doesn’t, whether regarding e-procurement, frameworks, or other approaches – hence the importance of the Inter-American Network on Government Procurement</a:t>
            </a:r>
          </a:p>
          <a:p>
            <a:endParaRPr lang="en-US" sz="23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Public Procurement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It’s a lot of public money</a:t>
            </a:r>
          </a:p>
          <a:p>
            <a:pPr lvl="1"/>
            <a:r>
              <a:rPr lang="en-US" sz="2500" dirty="0" smtClean="0"/>
              <a:t>Approximately 15-20 percent of GDP</a:t>
            </a:r>
          </a:p>
          <a:p>
            <a:pPr lvl="1"/>
            <a:r>
              <a:rPr lang="en-US" sz="2500" dirty="0" smtClean="0"/>
              <a:t>U.S. federal level: </a:t>
            </a:r>
            <a:r>
              <a:rPr lang="en-US" sz="2500" dirty="0"/>
              <a:t> </a:t>
            </a:r>
            <a:r>
              <a:rPr lang="en-US" sz="2500" dirty="0" smtClean="0"/>
              <a:t>More than US$450 billion / year</a:t>
            </a:r>
          </a:p>
          <a:p>
            <a:pPr lvl="1"/>
            <a:r>
              <a:rPr lang="en-US" sz="2500" dirty="0" smtClean="0"/>
              <a:t>EU procurements covered by Directives: same amount, or more</a:t>
            </a:r>
            <a:endParaRPr lang="en-US" sz="2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25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Public Procurement Matters More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 smtClean="0"/>
              <a:t>As national budgets feel pressure, growing appreciation of the need to spend procurement money wisely, to further national development:  among other areas, in transportation infrastructure and the health and education sectors</a:t>
            </a:r>
          </a:p>
          <a:p>
            <a:endParaRPr lang="en-US" sz="2500" dirty="0"/>
          </a:p>
          <a:p>
            <a:r>
              <a:rPr lang="en-US" sz="2500" dirty="0" smtClean="0"/>
              <a:t>In some countries, privatization  and shrinking of the public workforce have increased the role of government procurement, especially for services</a:t>
            </a:r>
          </a:p>
          <a:p>
            <a:endParaRPr lang="en-US" sz="2500" dirty="0"/>
          </a:p>
          <a:p>
            <a:r>
              <a:rPr lang="en-US" sz="2500" dirty="0" smtClean="0"/>
              <a:t>Growing recognition of the link between procurement and corruption:  see Feb. 2014 EU Commission Anti-Corruption Report</a:t>
            </a:r>
            <a:endParaRPr lang="en-US" sz="2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Public Procurement Processes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“Normal” purchasing incentives to achieve goals of value for money and purchasing speed don’t function as well, so we impose process rules as surrogates for those incentives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Public purchasers aren’t spending their own money</a:t>
            </a:r>
          </a:p>
          <a:p>
            <a:pPr lvl="1"/>
            <a:endParaRPr lang="en-US" dirty="0"/>
          </a:p>
          <a:p>
            <a:r>
              <a:rPr lang="en-US" dirty="0" smtClean="0"/>
              <a:t>And we add further goals, due to concern about possible waste, fraud and abuse of public funds: competition, transparency, accountability</a:t>
            </a:r>
          </a:p>
          <a:p>
            <a:endParaRPr lang="en-US" dirty="0"/>
          </a:p>
          <a:p>
            <a:r>
              <a:rPr lang="en-US" dirty="0" smtClean="0"/>
              <a:t>And then many systems add additional goals of furthering public policies from outside the procurement realm: helping domestic businesses, domestic small businesses, particular social or ethnic groups, and many more</a:t>
            </a:r>
          </a:p>
          <a:p>
            <a:endParaRPr lang="en-US" dirty="0"/>
          </a:p>
          <a:p>
            <a:r>
              <a:rPr lang="en-US" dirty="0" smtClean="0"/>
              <a:t>Process rules are meant to ensure those various goals are served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Result: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Constant tension, in every system, between and among:</a:t>
            </a:r>
          </a:p>
          <a:p>
            <a:pPr marL="742950" indent="-742950" algn="ctr">
              <a:buFont typeface="+mj-lt"/>
              <a:buAutoNum type="arabicPeriod"/>
            </a:pP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Those saying that public bodies should buy just like businesses buy</a:t>
            </a:r>
          </a:p>
          <a:p>
            <a:pPr lvl="1"/>
            <a:r>
              <a:rPr lang="en-US" dirty="0" smtClean="0"/>
              <a:t>These critics tend to focus on the public procurement system’s failure to meet the goals of any purchasing system: the slowness of public procurement, high prices paid, and low quality received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Those saying that public bodies must be transparent and accountable</a:t>
            </a:r>
          </a:p>
          <a:p>
            <a:pPr lvl="1"/>
            <a:r>
              <a:rPr lang="en-US" dirty="0" smtClean="0"/>
              <a:t>These critics tend to focus </a:t>
            </a:r>
            <a:r>
              <a:rPr lang="en-US" dirty="0" smtClean="0"/>
              <a:t>on the risk of </a:t>
            </a:r>
            <a:r>
              <a:rPr lang="en-US" dirty="0" smtClean="0"/>
              <a:t>fraud and corruption, and on conflicts of interest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Those saying that public procurement is failing to serve non-procurement public policy goals</a:t>
            </a:r>
          </a:p>
          <a:p>
            <a:pPr lvl="1"/>
            <a:r>
              <a:rPr lang="en-US" dirty="0" smtClean="0"/>
              <a:t>These critics tend to focus on purchases from foreign sources and from large domestic sources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International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700" dirty="0" smtClean="0"/>
              <a:t>The UN Commission on International Trade Law (UNCITRAL) revised its Model Procurement Law in 2011 (and published an excellent Guide to Enactment in 2012)</a:t>
            </a:r>
          </a:p>
          <a:p>
            <a:endParaRPr lang="en-US" sz="2700" dirty="0"/>
          </a:p>
          <a:p>
            <a:r>
              <a:rPr lang="en-US" sz="2700" dirty="0" smtClean="0"/>
              <a:t>The WTO’s revised  Agreement on Government Procurement came into force earlier this year</a:t>
            </a:r>
          </a:p>
          <a:p>
            <a:endParaRPr lang="en-US" sz="2700" dirty="0"/>
          </a:p>
          <a:p>
            <a:r>
              <a:rPr lang="en-US" sz="2700" dirty="0" smtClean="0"/>
              <a:t>The European Union has just revised its Procurement Directives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Topics Internationally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Use of Internet-based (e-) procurement, including electronic reverse auctions</a:t>
            </a:r>
          </a:p>
          <a:p>
            <a:endParaRPr lang="en-US" sz="2500" dirty="0"/>
          </a:p>
          <a:p>
            <a:r>
              <a:rPr lang="en-US" sz="2500" dirty="0" smtClean="0"/>
              <a:t>More inclusive assessment of price</a:t>
            </a:r>
          </a:p>
          <a:p>
            <a:endParaRPr lang="en-US" sz="2500" dirty="0"/>
          </a:p>
          <a:p>
            <a:r>
              <a:rPr lang="en-US" sz="2500" dirty="0" smtClean="0"/>
              <a:t>Use of non-price </a:t>
            </a:r>
            <a:r>
              <a:rPr lang="en-US" sz="2500" dirty="0" smtClean="0"/>
              <a:t>factors</a:t>
            </a:r>
            <a:endParaRPr lang="en-US" sz="2500" dirty="0" smtClean="0"/>
          </a:p>
          <a:p>
            <a:pPr lvl="1"/>
            <a:r>
              <a:rPr lang="en-US" sz="2500" dirty="0" smtClean="0"/>
              <a:t>… including those rated on a sliding scale (not pass/fail)</a:t>
            </a:r>
          </a:p>
          <a:p>
            <a:pPr lvl="1"/>
            <a:r>
              <a:rPr lang="en-US" sz="2500" dirty="0" smtClean="0"/>
              <a:t>… and allowing tradeoffs between non-price factors and price (called “price/quality ratio” in the new EU Directive</a:t>
            </a:r>
            <a:r>
              <a:rPr lang="en-US" sz="2500" dirty="0" smtClean="0"/>
              <a:t>) – often labeled “value for money”</a:t>
            </a:r>
            <a:endParaRPr lang="en-US" sz="2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Topics Internationally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Framework contracts</a:t>
            </a:r>
          </a:p>
          <a:p>
            <a:pPr lvl="1"/>
            <a:r>
              <a:rPr lang="en-US" sz="2500" dirty="0" smtClean="0"/>
              <a:t>Note link to question of aggregating demand, joint purchasing &amp; centralized purchasing agency</a:t>
            </a:r>
          </a:p>
          <a:p>
            <a:endParaRPr lang="en-US" sz="2500" dirty="0"/>
          </a:p>
          <a:p>
            <a:r>
              <a:rPr lang="en-US" sz="2500" dirty="0" smtClean="0"/>
              <a:t>Complaint mechanisms for vendors</a:t>
            </a:r>
          </a:p>
          <a:p>
            <a:pPr lvl="1"/>
            <a:r>
              <a:rPr lang="en-US" sz="2500" dirty="0" smtClean="0"/>
              <a:t>Difficulty of measuring &amp; ensuring effectiveness</a:t>
            </a:r>
          </a:p>
          <a:p>
            <a:endParaRPr lang="en-US" sz="2500" dirty="0"/>
          </a:p>
          <a:p>
            <a:r>
              <a:rPr lang="en-US" sz="2500" dirty="0" smtClean="0"/>
              <a:t>Increased focus on the process for exclusion of bidders</a:t>
            </a:r>
          </a:p>
          <a:p>
            <a:pPr lvl="1"/>
            <a:r>
              <a:rPr lang="en-US" sz="2500" dirty="0" smtClean="0"/>
              <a:t>Issue of remedial measures and how (if at all) they should be taken into account</a:t>
            </a:r>
            <a:endParaRPr lang="en-US" sz="2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Topics Internationally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Permitting negotiations with vendors</a:t>
            </a:r>
          </a:p>
          <a:p>
            <a:endParaRPr lang="en-US" sz="2500" dirty="0"/>
          </a:p>
          <a:p>
            <a:r>
              <a:rPr lang="en-US" sz="2500" dirty="0" smtClean="0"/>
              <a:t>Domestic preferences &amp; preferences for (domestic) SMEs</a:t>
            </a:r>
            <a:endParaRPr lang="en-US" sz="2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701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BID:  X Conferencia Anual sobre Compras Gubernamentales de las Américas:  Compras Públicas para el Desarrollo  Procurement &amp; Procurement Processes: International Perspectives on  Why They Matter &amp; What the Current Hot Topics Are</vt:lpstr>
      <vt:lpstr>Why Public Procurement Matters</vt:lpstr>
      <vt:lpstr>Why Public Procurement Matters More Now</vt:lpstr>
      <vt:lpstr>Why Public Procurement Processes Matter</vt:lpstr>
      <vt:lpstr>Result: Tension</vt:lpstr>
      <vt:lpstr>Recent International Developments</vt:lpstr>
      <vt:lpstr>Hot Topics Internationally</vt:lpstr>
      <vt:lpstr>Hot Topics Internationally</vt:lpstr>
      <vt:lpstr>Hot Topics Internationally </vt:lpstr>
      <vt:lpstr>Hot Topics Internationally –  But Not Included in Any of the Revised International Instruments</vt:lpstr>
      <vt:lpstr>Conclusion</vt:lpstr>
    </vt:vector>
  </TitlesOfParts>
  <Company>gwlaw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&amp; Procurement Processes: International Perspectives on  Why They Matter &amp; What the Current Hot Topics Are</dc:title>
  <dc:creator>Jessica P. Pierce</dc:creator>
  <cp:lastModifiedBy>Daniel Gordon</cp:lastModifiedBy>
  <cp:revision>12</cp:revision>
  <dcterms:created xsi:type="dcterms:W3CDTF">2014-02-14T15:25:04Z</dcterms:created>
  <dcterms:modified xsi:type="dcterms:W3CDTF">2014-10-23T19:25:03Z</dcterms:modified>
</cp:coreProperties>
</file>